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37" r:id="rId1"/>
  </p:sldMasterIdLst>
  <p:notesMasterIdLst>
    <p:notesMasterId r:id="rId21"/>
  </p:notesMasterIdLst>
  <p:sldIdLst>
    <p:sldId id="256" r:id="rId2"/>
    <p:sldId id="257" r:id="rId3"/>
    <p:sldId id="273" r:id="rId4"/>
    <p:sldId id="263" r:id="rId5"/>
    <p:sldId id="264" r:id="rId6"/>
    <p:sldId id="265" r:id="rId7"/>
    <p:sldId id="266" r:id="rId8"/>
    <p:sldId id="260" r:id="rId9"/>
    <p:sldId id="261" r:id="rId10"/>
    <p:sldId id="262" r:id="rId11"/>
    <p:sldId id="274" r:id="rId12"/>
    <p:sldId id="267" r:id="rId13"/>
    <p:sldId id="268" r:id="rId14"/>
    <p:sldId id="269" r:id="rId15"/>
    <p:sldId id="270" r:id="rId16"/>
    <p:sldId id="272" r:id="rId17"/>
    <p:sldId id="271" r:id="rId18"/>
    <p:sldId id="258" r:id="rId19"/>
    <p:sldId id="259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23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169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60" y="7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E8C9-83AD-45A4-81E9-450787AA7822}" type="datetimeFigureOut">
              <a:rPr lang="en-US" smtClean="0"/>
              <a:t>1/13/22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068EA-2E62-4975-B74B-866ED30B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1081719-7D3E-2141-AF56-DCAFCD714D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8" y="6094482"/>
            <a:ext cx="1425534" cy="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3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94626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42063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8D10-5C12-4CB0-8C80-816E363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749" y="6178922"/>
            <a:ext cx="5000501" cy="427512"/>
          </a:xfrm>
        </p:spPr>
        <p:txBody>
          <a:bodyPr/>
          <a:lstStyle>
            <a:lvl1pPr>
              <a:defRPr>
                <a:solidFill>
                  <a:srgbClr val="23294C"/>
                </a:solidFill>
              </a:defRPr>
            </a:lvl1pPr>
          </a:lstStyle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195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502C-82CD-44CB-B0E7-5E97E47F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E224C1-676C-49DA-9D5A-402493F7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80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A8D10-5C12-4CB0-8C80-816E363B6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5749" y="6178922"/>
            <a:ext cx="5000501" cy="427512"/>
          </a:xfrm>
        </p:spPr>
        <p:txBody>
          <a:bodyPr/>
          <a:lstStyle>
            <a:lvl1pPr>
              <a:defRPr>
                <a:solidFill>
                  <a:srgbClr val="23294C"/>
                </a:solidFill>
              </a:defRPr>
            </a:lvl1pPr>
          </a:lstStyle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264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6944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64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31296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47033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943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891938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2201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3EDA4-83BB-7846-9D5A-F52ECD6ED20A}"/>
              </a:ext>
            </a:extLst>
          </p:cNvPr>
          <p:cNvSpPr/>
          <p:nvPr userDrawn="1"/>
        </p:nvSpPr>
        <p:spPr>
          <a:xfrm>
            <a:off x="0" y="5974081"/>
            <a:ext cx="12192000" cy="883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B498BDD7-1ADC-B242-A3B5-BDF71CF10141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69" y="5937542"/>
            <a:ext cx="1887310" cy="95699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379BA84-856A-684E-9AC7-26ACD3164F69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308" y="6094482"/>
            <a:ext cx="1425534" cy="68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1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8" r:id="rId1"/>
    <p:sldLayoutId id="2147484939" r:id="rId2"/>
    <p:sldLayoutId id="2147484940" r:id="rId3"/>
    <p:sldLayoutId id="2147484941" r:id="rId4"/>
    <p:sldLayoutId id="2147484942" r:id="rId5"/>
    <p:sldLayoutId id="2147484943" r:id="rId6"/>
    <p:sldLayoutId id="2147484944" r:id="rId7"/>
    <p:sldLayoutId id="2147484945" r:id="rId8"/>
    <p:sldLayoutId id="2147484946" r:id="rId9"/>
    <p:sldLayoutId id="2147484947" r:id="rId10"/>
    <p:sldLayoutId id="2147484948" r:id="rId11"/>
    <p:sldLayoutId id="2147484949" r:id="rId12"/>
    <p:sldLayoutId id="2147484950" r:id="rId13"/>
    <p:sldLayoutId id="2147483833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i.org/10.1534/genetics.120.303080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mmollina/SCRI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48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A5E-E8C6-4A8A-9B68-38DE31619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8917" y="933373"/>
            <a:ext cx="6217772" cy="1865036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MAPpoly and QTLpoly updates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34664-4440-446C-A5B7-37E5C0B7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4038" y="3397919"/>
            <a:ext cx="2968387" cy="17859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Marcelo Mollinari</a:t>
            </a:r>
          </a:p>
          <a:p>
            <a:r>
              <a:rPr lang="en-US" dirty="0"/>
              <a:t>Gabriel Gesteira</a:t>
            </a:r>
          </a:p>
          <a:p>
            <a:r>
              <a:rPr lang="en-US" dirty="0"/>
              <a:t>Guilherme Pereira</a:t>
            </a:r>
          </a:p>
          <a:p>
            <a:r>
              <a:rPr lang="en-US" dirty="0"/>
              <a:t>Zhao-Bang Zeng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738BEFA3-C00B-4D5B-AC8D-8D48570A0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E6FA49-BDB7-E74F-A09C-CF988554591F}"/>
              </a:ext>
            </a:extLst>
          </p:cNvPr>
          <p:cNvGrpSpPr/>
          <p:nvPr/>
        </p:nvGrpSpPr>
        <p:grpSpPr>
          <a:xfrm>
            <a:off x="8294919" y="1288827"/>
            <a:ext cx="3287057" cy="3354425"/>
            <a:chOff x="8164291" y="1350478"/>
            <a:chExt cx="2463424" cy="2513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293D66-F6D3-EC45-81BA-269C6A17C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291" y="1350478"/>
              <a:ext cx="1198043" cy="1397717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8E0CEA-CB37-6C4B-BEAC-D18F50463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0890" y="1350478"/>
              <a:ext cx="1206825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B1A7210-2DB4-744F-ABB2-DF154D5DE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3346" y="2466673"/>
              <a:ext cx="1216532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848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154" y="61825"/>
            <a:ext cx="958569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Haplotyping in BT-TB-NKB – Chromosome 15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5EA477-5546-484B-8EF4-8E61EBAED1D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7201" y="1050452"/>
            <a:ext cx="3682954" cy="47485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0C604-B91C-E74B-BFF5-7AC2D8F17B8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1599" y="1059002"/>
            <a:ext cx="6448801" cy="48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1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59" y="1550937"/>
            <a:ext cx="50005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Code demonstration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0DFDC-8CC2-4E42-93BE-8F0D2A4F6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80" y="2213719"/>
            <a:ext cx="1876261" cy="2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5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QTL mapping in polyploids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57038AA-0F8F-0E45-B7B7-261DE9BF8316}"/>
              </a:ext>
            </a:extLst>
          </p:cNvPr>
          <p:cNvSpPr/>
          <p:nvPr/>
        </p:nvSpPr>
        <p:spPr>
          <a:xfrm>
            <a:off x="635240" y="1397505"/>
            <a:ext cx="10514160" cy="43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800" b="0" strike="noStrike" spc="-1" dirty="0">
                <a:ea typeface="DejaVu Sans"/>
              </a:rPr>
              <a:t>QTL mapping</a:t>
            </a:r>
            <a:endParaRPr lang="en-US" sz="2800" b="0" strike="noStrike" spc="-1" dirty="0"/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lang="en-US" sz="2000" b="0" strike="noStrike" spc="-1" dirty="0">
                <a:ea typeface="DejaVu Sans"/>
              </a:rPr>
              <a:t>- Genotypic variation → Phenotypic variation</a:t>
            </a:r>
            <a:endParaRPr lang="en-US" sz="2000" b="0" strike="noStrike" spc="-1" dirty="0"/>
          </a:p>
          <a:p>
            <a:pPr>
              <a:lnSpc>
                <a:spcPct val="100000"/>
              </a:lnSpc>
              <a:spcBef>
                <a:spcPts val="1134"/>
              </a:spcBef>
            </a:pPr>
            <a:r>
              <a:rPr lang="en-US" sz="2000" b="0" strike="noStrike" spc="-1" dirty="0">
                <a:ea typeface="DejaVu Sans"/>
              </a:rPr>
              <a:t>- How to detect signals of those associations?</a:t>
            </a:r>
            <a:endParaRPr lang="en-US" sz="2000" b="0" strike="noStrike" spc="-1" dirty="0"/>
          </a:p>
          <a:p>
            <a:pPr>
              <a:lnSpc>
                <a:spcPct val="100000"/>
              </a:lnSpc>
              <a:spcBef>
                <a:spcPts val="1134"/>
              </a:spcBef>
            </a:pPr>
            <a:endParaRPr lang="en-US" sz="2000" b="0" strike="noStrike" spc="-1" dirty="0"/>
          </a:p>
          <a:p>
            <a:pPr marL="228600" indent="-227160">
              <a:lnSpc>
                <a:spcPct val="100000"/>
              </a:lnSpc>
              <a:spcBef>
                <a:spcPts val="1417"/>
              </a:spcBef>
              <a:buClr>
                <a:srgbClr val="23294C"/>
              </a:buClr>
              <a:buFont typeface="Arial"/>
              <a:buChar char="•"/>
            </a:pPr>
            <a:r>
              <a:rPr lang="en-US" sz="2800" b="0" strike="noStrike" spc="-1" dirty="0">
                <a:ea typeface="DejaVu Sans"/>
              </a:rPr>
              <a:t>Polyploidy</a:t>
            </a:r>
            <a:endParaRPr lang="en-US" sz="2800" b="0" strike="noStrike" spc="-1" dirty="0"/>
          </a:p>
          <a:p>
            <a:pPr marL="864000" lvl="1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 dirty="0">
                <a:ea typeface="DejaVu Sans"/>
              </a:rPr>
              <a:t>Imposes challenges to genetic mapping</a:t>
            </a:r>
            <a:endParaRPr lang="en-US" sz="2000" b="0" strike="noStrike" spc="-1" dirty="0"/>
          </a:p>
          <a:p>
            <a:pPr marL="864000" lvl="1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 dirty="0">
                <a:ea typeface="DejaVu Sans"/>
              </a:rPr>
              <a:t>More alleles, many possible genotypes</a:t>
            </a:r>
            <a:endParaRPr lang="en-US" sz="2000" b="0" strike="noStrike" spc="-1" dirty="0"/>
          </a:p>
          <a:p>
            <a:pPr marL="864000" lvl="1" indent="-32292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en-US" sz="2000" b="0" strike="noStrike" spc="-1" dirty="0">
                <a:ea typeface="DejaVu Sans"/>
              </a:rPr>
              <a:t>Thus, many parameters to be estimated in the model</a:t>
            </a:r>
            <a:endParaRPr lang="en-US" sz="2000" b="0" strike="noStrike" spc="-1" dirty="0"/>
          </a:p>
        </p:txBody>
      </p:sp>
    </p:spTree>
    <p:extLst>
      <p:ext uri="{BB962C8B-B14F-4D97-AF65-F5344CB8AC3E}">
        <p14:creationId xmlns:p14="http://schemas.microsoft.com/office/powerpoint/2010/main" val="916428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57038AA-0F8F-0E45-B7B7-261DE9BF8316}"/>
              </a:ext>
            </a:extLst>
          </p:cNvPr>
          <p:cNvSpPr/>
          <p:nvPr/>
        </p:nvSpPr>
        <p:spPr>
          <a:xfrm>
            <a:off x="438346" y="1858686"/>
            <a:ext cx="5325293" cy="314062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Pereira et al., 2020. Multiple QTL Mapping in Autopolyploids: A Random-Effect Model Approach with Application in a Hexaploid Sweetpotato Full-Sib Population, Genetics, v. 215, 3.</a:t>
            </a: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endParaRPr lang="en-US" sz="2400" spc="-1" dirty="0">
              <a:solidFill>
                <a:srgbClr val="23294C"/>
              </a:solidFill>
              <a:latin typeface="Franklin Gothic Book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pc="-1" dirty="0">
                <a:solidFill>
                  <a:srgbClr val="23294C"/>
                </a:solidFill>
                <a:latin typeface="Franklin Gothic Book"/>
                <a:ea typeface="DejaVu Sans"/>
                <a:hlinkClick r:id="rId2"/>
              </a:rPr>
              <a:t>https://doi.org/10.1534/genetics.120.303080</a:t>
            </a:r>
            <a:endParaRPr lang="en-US" spc="-1" dirty="0">
              <a:solidFill>
                <a:srgbClr val="23294C"/>
              </a:solidFill>
              <a:latin typeface="Franklin Gothic Book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endParaRPr lang="en-US" sz="2400" spc="-1" dirty="0">
              <a:solidFill>
                <a:srgbClr val="23294C"/>
              </a:solidFill>
              <a:latin typeface="Franklin Gothic Book"/>
              <a:ea typeface="DejaVu San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CB6DAD-6E42-E74F-ACF5-975B7F1BBB7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6096000" y="1858686"/>
            <a:ext cx="5564520" cy="2834280"/>
          </a:xfrm>
          <a:prstGeom prst="rect">
            <a:avLst/>
          </a:prstGeom>
          <a:ln>
            <a:noFill/>
          </a:ln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/>
              <a:t>How to solve the n&lt;&lt;p problem?</a:t>
            </a:r>
          </a:p>
        </p:txBody>
      </p:sp>
    </p:spTree>
    <p:extLst>
      <p:ext uri="{BB962C8B-B14F-4D97-AF65-F5344CB8AC3E}">
        <p14:creationId xmlns:p14="http://schemas.microsoft.com/office/powerpoint/2010/main" val="821924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8" name="CustomShape 3">
            <a:extLst>
              <a:ext uri="{FF2B5EF4-FFF2-40B4-BE49-F238E27FC236}">
                <a16:creationId xmlns:a16="http://schemas.microsoft.com/office/drawing/2014/main" id="{A57038AA-0F8F-0E45-B7B7-261DE9BF8316}"/>
              </a:ext>
            </a:extLst>
          </p:cNvPr>
          <p:cNvSpPr/>
          <p:nvPr/>
        </p:nvSpPr>
        <p:spPr>
          <a:xfrm>
            <a:off x="915866" y="2265086"/>
            <a:ext cx="1127987" cy="478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44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</a:pPr>
            <a:r>
              <a:rPr lang="en-US" sz="2400" spc="-1" dirty="0">
                <a:solidFill>
                  <a:srgbClr val="23294C"/>
                </a:solidFill>
                <a:latin typeface="Franklin Gothic Book"/>
                <a:ea typeface="DejaVu Sans"/>
              </a:rPr>
              <a:t>Diploid</a:t>
            </a:r>
            <a:endParaRPr lang="en-US" spc="-1" dirty="0">
              <a:solidFill>
                <a:srgbClr val="23294C"/>
              </a:solidFill>
              <a:latin typeface="Franklin Gothic Book"/>
              <a:ea typeface="DejaVu Sans"/>
            </a:endParaRPr>
          </a:p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endParaRPr lang="en-US" sz="2400" spc="-1" dirty="0">
              <a:solidFill>
                <a:srgbClr val="23294C"/>
              </a:solidFill>
              <a:latin typeface="Franklin Gothic Book"/>
              <a:ea typeface="DejaVu Sans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Expected relationship matrices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B6F45F-F856-FA45-896B-94171F0801EE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27160" y="2743200"/>
            <a:ext cx="3908880" cy="283464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E3565-2E0D-9447-B579-C4470AF799A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4384080" y="2743200"/>
            <a:ext cx="3711600" cy="2834640"/>
          </a:xfrm>
          <a:prstGeom prst="rect">
            <a:avLst/>
          </a:prstGeom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B0A3A-4A85-4141-8945-548BC711A02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352360" y="2743200"/>
            <a:ext cx="3597480" cy="2834640"/>
          </a:xfrm>
          <a:prstGeom prst="rect">
            <a:avLst/>
          </a:prstGeom>
          <a:ln>
            <a:noFill/>
          </a:ln>
        </p:spPr>
      </p:pic>
      <p:sp>
        <p:nvSpPr>
          <p:cNvPr id="11" name="CustomShape 3">
            <a:extLst>
              <a:ext uri="{FF2B5EF4-FFF2-40B4-BE49-F238E27FC236}">
                <a16:creationId xmlns:a16="http://schemas.microsoft.com/office/drawing/2014/main" id="{D18602B8-00E7-F448-A604-B58084EE6D81}"/>
              </a:ext>
            </a:extLst>
          </p:cNvPr>
          <p:cNvSpPr/>
          <p:nvPr/>
        </p:nvSpPr>
        <p:spPr>
          <a:xfrm>
            <a:off x="4971932" y="2265086"/>
            <a:ext cx="1545574" cy="478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44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</a:pPr>
            <a:r>
              <a:rPr lang="en-US" sz="2400" spc="-1" dirty="0">
                <a:solidFill>
                  <a:srgbClr val="23294C"/>
                </a:solidFill>
                <a:latin typeface="Franklin Gothic Book"/>
                <a:ea typeface="DejaVu Sans"/>
              </a:rPr>
              <a:t>Tetraploid</a:t>
            </a:r>
          </a:p>
        </p:txBody>
      </p:sp>
      <p:sp>
        <p:nvSpPr>
          <p:cNvPr id="12" name="CustomShape 3">
            <a:extLst>
              <a:ext uri="{FF2B5EF4-FFF2-40B4-BE49-F238E27FC236}">
                <a16:creationId xmlns:a16="http://schemas.microsoft.com/office/drawing/2014/main" id="{A0D02DB8-0286-E540-9C2C-BF5A106E8448}"/>
              </a:ext>
            </a:extLst>
          </p:cNvPr>
          <p:cNvSpPr/>
          <p:nvPr/>
        </p:nvSpPr>
        <p:spPr>
          <a:xfrm>
            <a:off x="8970026" y="2265086"/>
            <a:ext cx="1545574" cy="4781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144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</a:pPr>
            <a:r>
              <a:rPr lang="en-US" sz="2400" spc="-1" dirty="0">
                <a:solidFill>
                  <a:srgbClr val="23294C"/>
                </a:solidFill>
                <a:latin typeface="Franklin Gothic Book"/>
                <a:ea typeface="DejaVu Sans"/>
              </a:rPr>
              <a:t>Hexaploid</a:t>
            </a:r>
          </a:p>
        </p:txBody>
      </p:sp>
      <p:sp>
        <p:nvSpPr>
          <p:cNvPr id="15" name="CustomShape 3">
            <a:extLst>
              <a:ext uri="{FF2B5EF4-FFF2-40B4-BE49-F238E27FC236}">
                <a16:creationId xmlns:a16="http://schemas.microsoft.com/office/drawing/2014/main" id="{5728226E-68CB-6743-95FC-6ED289EA6E6D}"/>
              </a:ext>
            </a:extLst>
          </p:cNvPr>
          <p:cNvSpPr/>
          <p:nvPr/>
        </p:nvSpPr>
        <p:spPr>
          <a:xfrm>
            <a:off x="402515" y="1348904"/>
            <a:ext cx="11321854" cy="9161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400" spc="-1" dirty="0">
                <a:ea typeface="DejaVu Sans"/>
              </a:rPr>
              <a:t>Expected genomic relationship matrix between full-sibs at any single genomic position</a:t>
            </a:r>
          </a:p>
        </p:txBody>
      </p:sp>
    </p:spTree>
    <p:extLst>
      <p:ext uri="{BB962C8B-B14F-4D97-AF65-F5344CB8AC3E}">
        <p14:creationId xmlns:p14="http://schemas.microsoft.com/office/powerpoint/2010/main" val="2173891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How to solve the n&lt;&lt;p problem?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Formula 6">
                <a:extLst>
                  <a:ext uri="{FF2B5EF4-FFF2-40B4-BE49-F238E27FC236}">
                    <a16:creationId xmlns:a16="http://schemas.microsoft.com/office/drawing/2014/main" id="{52ED8360-CF73-A64E-8731-E7B8DF213BFE}"/>
                  </a:ext>
                </a:extLst>
              </p:cNvPr>
              <p:cNvSpPr txBox="1"/>
              <p:nvPr/>
            </p:nvSpPr>
            <p:spPr>
              <a:xfrm>
                <a:off x="8577169" y="3031750"/>
                <a:ext cx="2886480" cy="6156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3" name="Formula 6">
                <a:extLst>
                  <a:ext uri="{FF2B5EF4-FFF2-40B4-BE49-F238E27FC236}">
                    <a16:creationId xmlns:a16="http://schemas.microsoft.com/office/drawing/2014/main" id="{52ED8360-CF73-A64E-8731-E7B8DF21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169" y="3031750"/>
                <a:ext cx="2886480" cy="615600"/>
              </a:xfrm>
              <a:prstGeom prst="rect">
                <a:avLst/>
              </a:prstGeom>
              <a:blipFill>
                <a:blip r:embed="rId2"/>
                <a:stretch>
                  <a:fillRect t="-130000" b="-24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Formula 8">
                <a:extLst>
                  <a:ext uri="{FF2B5EF4-FFF2-40B4-BE49-F238E27FC236}">
                    <a16:creationId xmlns:a16="http://schemas.microsoft.com/office/drawing/2014/main" id="{BFDE7A8F-26F6-E144-AC4D-0BE29266F938}"/>
                  </a:ext>
                </a:extLst>
              </p:cNvPr>
              <p:cNvSpPr txBox="1"/>
              <p:nvPr/>
            </p:nvSpPr>
            <p:spPr>
              <a:xfrm>
                <a:off x="9061369" y="2426050"/>
                <a:ext cx="1918080" cy="3186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4" name="Formula 8">
                <a:extLst>
                  <a:ext uri="{FF2B5EF4-FFF2-40B4-BE49-F238E27FC236}">
                    <a16:creationId xmlns:a16="http://schemas.microsoft.com/office/drawing/2014/main" id="{BFDE7A8F-26F6-E144-AC4D-0BE29266F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1369" y="2426050"/>
                <a:ext cx="1918080" cy="318600"/>
              </a:xfrm>
              <a:prstGeom prst="rect">
                <a:avLst/>
              </a:prstGeom>
              <a:blipFill>
                <a:blip r:embed="rId3"/>
                <a:stretch>
                  <a:fillRect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Formula 9">
                <a:extLst>
                  <a:ext uri="{FF2B5EF4-FFF2-40B4-BE49-F238E27FC236}">
                    <a16:creationId xmlns:a16="http://schemas.microsoft.com/office/drawing/2014/main" id="{B14E68C6-FA33-1A44-A80F-450E08DAABF6}"/>
                  </a:ext>
                </a:extLst>
              </p:cNvPr>
              <p:cNvSpPr txBox="1"/>
              <p:nvPr/>
            </p:nvSpPr>
            <p:spPr>
              <a:xfrm>
                <a:off x="8112409" y="4023190"/>
                <a:ext cx="3738960" cy="6156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d>
                            <m:d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sup>
                      </m:sSubSup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</m:sup>
                          </m:sSubSup>
                        </m:e>
                      </m:nary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Formula 9">
                <a:extLst>
                  <a:ext uri="{FF2B5EF4-FFF2-40B4-BE49-F238E27FC236}">
                    <a16:creationId xmlns:a16="http://schemas.microsoft.com/office/drawing/2014/main" id="{B14E68C6-FA33-1A44-A80F-450E08DAA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409" y="4023190"/>
                <a:ext cx="3738960" cy="615600"/>
              </a:xfrm>
              <a:prstGeom prst="rect">
                <a:avLst/>
              </a:prstGeom>
              <a:blipFill>
                <a:blip r:embed="rId4"/>
                <a:stretch>
                  <a:fillRect t="-128000" b="-25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Formula 11">
                <a:extLst>
                  <a:ext uri="{FF2B5EF4-FFF2-40B4-BE49-F238E27FC236}">
                    <a16:creationId xmlns:a16="http://schemas.microsoft.com/office/drawing/2014/main" id="{E5CAB1DA-0067-DD44-B3DF-BE2BE95E41BE}"/>
                  </a:ext>
                </a:extLst>
              </p:cNvPr>
              <p:cNvSpPr txBox="1"/>
              <p:nvPr/>
            </p:nvSpPr>
            <p:spPr>
              <a:xfrm>
                <a:off x="8624509" y="1523350"/>
                <a:ext cx="2791800" cy="6156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>
                              <a:latin typeface="Cambria Math" panose="02040503050406030204" pitchFamily="18" charset="0"/>
                            </a:rPr>
                            <m:t>𝑄</m:t>
                          </m:r>
                        </m:sup>
                        <m:e>
                          <m:sSub>
                            <m:sSubPr>
                              <m:ctrlPr>
                                <a:rPr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a:rPr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8" name="Formula 11">
                <a:extLst>
                  <a:ext uri="{FF2B5EF4-FFF2-40B4-BE49-F238E27FC236}">
                    <a16:creationId xmlns:a16="http://schemas.microsoft.com/office/drawing/2014/main" id="{E5CAB1DA-0067-DD44-B3DF-BE2BE95E4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509" y="1523350"/>
                <a:ext cx="2791800" cy="615600"/>
              </a:xfrm>
              <a:prstGeom prst="rect">
                <a:avLst/>
              </a:prstGeom>
              <a:blipFill>
                <a:blip r:embed="rId5"/>
                <a:stretch>
                  <a:fillRect t="-134694" b="-25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86B616F-AD21-2D4C-BCA2-805A9D7B7C2B}"/>
              </a:ext>
            </a:extLst>
          </p:cNvPr>
          <p:cNvSpPr txBox="1"/>
          <p:nvPr/>
        </p:nvSpPr>
        <p:spPr>
          <a:xfrm>
            <a:off x="447703" y="1523350"/>
            <a:ext cx="7517778" cy="3811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Phenotypic data → mean and variance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Model selection algorithm: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1. A model starts with no QTL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2. Forward search adds one QTL at a time (if significant)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3. Model optimization: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	3.1 Re-evaluate every QTL conditional to the others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	3.2 Backward elimination of QTL with no significant effect</a:t>
            </a:r>
          </a:p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2000" spc="-1" dirty="0">
                <a:latin typeface="Arial"/>
              </a:rPr>
              <a:t>	3.3 Position refining: updates QTL positions</a:t>
            </a:r>
          </a:p>
        </p:txBody>
      </p:sp>
    </p:spTree>
    <p:extLst>
      <p:ext uri="{BB962C8B-B14F-4D97-AF65-F5344CB8AC3E}">
        <p14:creationId xmlns:p14="http://schemas.microsoft.com/office/powerpoint/2010/main" val="382417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15" y="90623"/>
            <a:ext cx="10515600" cy="1325563"/>
          </a:xfrm>
        </p:spPr>
        <p:txBody>
          <a:bodyPr/>
          <a:lstStyle/>
          <a:p>
            <a:r>
              <a:rPr lang="en-US" dirty="0"/>
              <a:t>Perspectives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4BE46-6EAA-7546-8ADC-81903C25C6BC}"/>
              </a:ext>
            </a:extLst>
          </p:cNvPr>
          <p:cNvSpPr txBox="1"/>
          <p:nvPr/>
        </p:nvSpPr>
        <p:spPr>
          <a:xfrm>
            <a:off x="651125" y="1982626"/>
            <a:ext cx="10824634" cy="1928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ea typeface="DejaVu Sans"/>
              </a:rPr>
              <a:t>Extension to multi-parental populations</a:t>
            </a: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ea typeface="DejaVu Sans"/>
              </a:rPr>
              <a:t>Multivariate QTL mapping</a:t>
            </a:r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ea typeface="DejaVu Sans"/>
              </a:rPr>
              <a:t>Integration with other model structures (model selection/GS)</a:t>
            </a:r>
          </a:p>
        </p:txBody>
      </p:sp>
    </p:spTree>
    <p:extLst>
      <p:ext uri="{BB962C8B-B14F-4D97-AF65-F5344CB8AC3E}">
        <p14:creationId xmlns:p14="http://schemas.microsoft.com/office/powerpoint/2010/main" val="151657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A919807-64B1-8045-9F82-5334EAA3D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15" y="-53310"/>
            <a:ext cx="10515600" cy="1325563"/>
          </a:xfrm>
        </p:spPr>
        <p:txBody>
          <a:bodyPr/>
          <a:lstStyle/>
          <a:p>
            <a:r>
              <a:rPr lang="en-US" dirty="0"/>
              <a:t>Code demonstration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64BE46-6EAA-7546-8ADC-81903C25C6BC}"/>
              </a:ext>
            </a:extLst>
          </p:cNvPr>
          <p:cNvSpPr txBox="1"/>
          <p:nvPr/>
        </p:nvSpPr>
        <p:spPr>
          <a:xfrm>
            <a:off x="529166" y="1792654"/>
            <a:ext cx="8838353" cy="32726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Download example files (SCRI repository)</a:t>
            </a:r>
            <a:endParaRPr lang="en-US" sz="3200" b="0" strike="noStrike" spc="-1" dirty="0"/>
          </a:p>
          <a:p>
            <a:pPr marL="864000" lvl="3" indent="-216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563C1"/>
                </a:solidFill>
                <a:ea typeface="DejaVu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https://github.com/mmollina/</a:t>
            </a:r>
            <a:r>
              <a:rPr lang="en-US" sz="3200" b="0" strike="noStrike" spc="-1" dirty="0">
                <a:ea typeface="DejaVu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SCRI</a:t>
            </a:r>
            <a:endParaRPr lang="en-US" sz="3200" b="0" strike="noStrike" spc="-1" dirty="0"/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Open </a:t>
            </a:r>
            <a:endParaRPr lang="en-US" sz="3200" b="0" strike="noStrike" spc="-1" dirty="0"/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Install and load packages: </a:t>
            </a:r>
            <a:r>
              <a:rPr lang="en-US" sz="3200" b="0" i="1" strike="noStrike" spc="-1" dirty="0">
                <a:ea typeface="DejaVu Sans"/>
              </a:rPr>
              <a:t>mappoly</a:t>
            </a:r>
            <a:r>
              <a:rPr lang="en-US" sz="3200" b="0" strike="noStrike" spc="-1" dirty="0">
                <a:ea typeface="DejaVu Sans"/>
              </a:rPr>
              <a:t> and </a:t>
            </a:r>
            <a:r>
              <a:rPr lang="en-US" sz="3200" b="0" i="1" strike="noStrike" spc="-1" dirty="0" err="1">
                <a:ea typeface="DejaVu Sans"/>
              </a:rPr>
              <a:t>qtlpoly</a:t>
            </a:r>
            <a:endParaRPr lang="en-US" sz="3200" b="0" strike="noStrike" spc="-1" dirty="0"/>
          </a:p>
          <a:p>
            <a:pPr marL="432000" indent="-32292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ea typeface="DejaVu Sans"/>
              </a:rPr>
              <a:t>Open the script: </a:t>
            </a:r>
            <a:r>
              <a:rPr lang="en-US" sz="3200" b="0" i="1" strike="noStrike" spc="-1" dirty="0" err="1">
                <a:ea typeface="DejaVu Sans"/>
              </a:rPr>
              <a:t>qtlpoly_startguide.R</a:t>
            </a:r>
            <a:endParaRPr lang="en-US" sz="3200" b="0" strike="noStrike" spc="-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F248717-F3D9-7A49-8D3D-B4CB64558BF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044181" y="3154859"/>
            <a:ext cx="1560600" cy="548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926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4DAC-4EDE-439B-959E-0A5A3409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919" y="12130"/>
            <a:ext cx="429416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Members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F6B65-2D30-441A-B713-30E0309B1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1034" name="Picture 10" descr="Logos for Print – Brand and Visual Identity – UW–Madison">
            <a:extLst>
              <a:ext uri="{FF2B5EF4-FFF2-40B4-BE49-F238E27FC236}">
                <a16:creationId xmlns:a16="http://schemas.microsoft.com/office/drawing/2014/main" id="{4C1CBE3A-9C6F-478E-AF78-C6877E79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205" y="1027217"/>
            <a:ext cx="2623850" cy="15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s | University Brand Guide | Texas A&amp;amp;M University">
            <a:extLst>
              <a:ext uri="{FF2B5EF4-FFF2-40B4-BE49-F238E27FC236}">
                <a16:creationId xmlns:a16="http://schemas.microsoft.com/office/drawing/2014/main" id="{11BE3A0D-BFBD-490E-B852-1C49DE7A0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7" t="36204" r="10413" b="37282"/>
          <a:stretch/>
        </p:blipFill>
        <p:spPr bwMode="auto">
          <a:xfrm>
            <a:off x="233849" y="1501911"/>
            <a:ext cx="2857500" cy="7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84011-313A-4567-B9A1-495269B4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053" y="1406978"/>
            <a:ext cx="2546042" cy="908878"/>
          </a:xfrm>
          <a:prstGeom prst="rect">
            <a:avLst/>
          </a:prstGeom>
        </p:spPr>
      </p:pic>
      <p:pic>
        <p:nvPicPr>
          <p:cNvPr id="1052" name="Picture 28" descr="Penn State Logo — Office of the Vice Provost for Educational Equity">
            <a:extLst>
              <a:ext uri="{FF2B5EF4-FFF2-40B4-BE49-F238E27FC236}">
                <a16:creationId xmlns:a16="http://schemas.microsoft.com/office/drawing/2014/main" id="{B36C4764-AFE2-4AA4-9FDB-29449AA7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6" y="3075298"/>
            <a:ext cx="2311785" cy="7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Logos | Brand | Washington State University">
            <a:extLst>
              <a:ext uri="{FF2B5EF4-FFF2-40B4-BE49-F238E27FC236}">
                <a16:creationId xmlns:a16="http://schemas.microsoft.com/office/drawing/2014/main" id="{39E9FC50-7EA9-4B45-A0EC-87C8F1CA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053" y="2809123"/>
            <a:ext cx="2546043" cy="10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WUR Campus — STARTHUB WAGENINGEN">
            <a:extLst>
              <a:ext uri="{FF2B5EF4-FFF2-40B4-BE49-F238E27FC236}">
                <a16:creationId xmlns:a16="http://schemas.microsoft.com/office/drawing/2014/main" id="{4845F357-4AEB-4E61-A369-E671A3B9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791" y="3135452"/>
            <a:ext cx="2250533" cy="5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Downloads :: NC State Brand">
            <a:extLst>
              <a:ext uri="{FF2B5EF4-FFF2-40B4-BE49-F238E27FC236}">
                <a16:creationId xmlns:a16="http://schemas.microsoft.com/office/drawing/2014/main" id="{D56D11AD-B28B-43DA-86E5-66E0D743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5" y="4416371"/>
            <a:ext cx="2094728" cy="10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FB22A6AE-09CB-47FB-AB97-1FC102CF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71" y="4646494"/>
            <a:ext cx="1964922" cy="5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OSU Logo [Oregon State University] Download Vector">
            <a:extLst>
              <a:ext uri="{FF2B5EF4-FFF2-40B4-BE49-F238E27FC236}">
                <a16:creationId xmlns:a16="http://schemas.microsoft.com/office/drawing/2014/main" id="{5EE870EB-123D-4274-9D7B-064A5C4E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1333" y="4468631"/>
            <a:ext cx="2406722" cy="76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Logos &amp;amp; Wordmarks | Style Guides and Logos | University of Arkansas">
            <a:extLst>
              <a:ext uri="{FF2B5EF4-FFF2-40B4-BE49-F238E27FC236}">
                <a16:creationId xmlns:a16="http://schemas.microsoft.com/office/drawing/2014/main" id="{758EAC15-809E-4548-BF04-DA3F0A417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324" y="4019884"/>
            <a:ext cx="1601927" cy="12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lant &amp;amp; Food Research - Wikipedia">
            <a:extLst>
              <a:ext uri="{FF2B5EF4-FFF2-40B4-BE49-F238E27FC236}">
                <a16:creationId xmlns:a16="http://schemas.microsoft.com/office/drawing/2014/main" id="{A08A0913-3544-4C73-B897-56DBC33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53" y="1544874"/>
            <a:ext cx="2175210" cy="7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Minnesota Hybrid Education Partnership | 2U">
            <a:extLst>
              <a:ext uri="{FF2B5EF4-FFF2-40B4-BE49-F238E27FC236}">
                <a16:creationId xmlns:a16="http://schemas.microsoft.com/office/drawing/2014/main" id="{206FE4A2-472B-428C-859A-F840800A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009" y="3174101"/>
            <a:ext cx="2472046" cy="3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55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449E6-188B-4811-B89F-44E5F3A70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644242" cy="4750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B654DFE-41F3-4C77-A1D0-152F61555297}"/>
              </a:ext>
            </a:extLst>
          </p:cNvPr>
          <p:cNvSpPr txBox="1">
            <a:spLocks/>
          </p:cNvSpPr>
          <p:nvPr/>
        </p:nvSpPr>
        <p:spPr>
          <a:xfrm>
            <a:off x="3153145" y="0"/>
            <a:ext cx="58857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Other Collaborators</a:t>
            </a:r>
          </a:p>
        </p:txBody>
      </p:sp>
      <p:pic>
        <p:nvPicPr>
          <p:cNvPr id="1026" name="Picture 2" descr="File Download – Daicel Arbor Biosciences">
            <a:extLst>
              <a:ext uri="{FF2B5EF4-FFF2-40B4-BE49-F238E27FC236}">
                <a16:creationId xmlns:a16="http://schemas.microsoft.com/office/drawing/2014/main" id="{CFB1CDD3-ED8F-4251-A8F4-E69597D0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013" y="1321368"/>
            <a:ext cx="1703015" cy="5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erican Garden Rose Selections - Home">
            <a:extLst>
              <a:ext uri="{FF2B5EF4-FFF2-40B4-BE49-F238E27FC236}">
                <a16:creationId xmlns:a16="http://schemas.microsoft.com/office/drawing/2014/main" id="{B9DBB109-20FB-4A32-920C-D88C2C5C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12" y="2177372"/>
            <a:ext cx="1813268" cy="78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Welcome to Bailey Nurseries | Growing What&amp;#39;s Next">
            <a:extLst>
              <a:ext uri="{FF2B5EF4-FFF2-40B4-BE49-F238E27FC236}">
                <a16:creationId xmlns:a16="http://schemas.microsoft.com/office/drawing/2014/main" id="{5D4B8E6A-40B1-4A2E-B2DF-FF6BA01680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842682"/>
            <a:ext cx="4424082" cy="44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Welcome to Bailey Nurseries | Growing What&amp;#39;s Next">
            <a:extLst>
              <a:ext uri="{FF2B5EF4-FFF2-40B4-BE49-F238E27FC236}">
                <a16:creationId xmlns:a16="http://schemas.microsoft.com/office/drawing/2014/main" id="{2B8C887F-7FE4-43DA-9D06-CB37E44A8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105" y="2581835"/>
            <a:ext cx="5806295" cy="9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Text, logo&#10;&#10;Description automatically generated">
            <a:extLst>
              <a:ext uri="{FF2B5EF4-FFF2-40B4-BE49-F238E27FC236}">
                <a16:creationId xmlns:a16="http://schemas.microsoft.com/office/drawing/2014/main" id="{7CBA2FB4-366A-4F79-92F0-A426B9B0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77" y="3804865"/>
            <a:ext cx="2129401" cy="1197788"/>
          </a:xfrm>
          <a:prstGeom prst="rect">
            <a:avLst/>
          </a:prstGeom>
        </p:spPr>
      </p:pic>
      <p:pic>
        <p:nvPicPr>
          <p:cNvPr id="1044" name="Picture 20" descr="Bejo Seeds Inc - Organic Seed Alliance">
            <a:extLst>
              <a:ext uri="{FF2B5EF4-FFF2-40B4-BE49-F238E27FC236}">
                <a16:creationId xmlns:a16="http://schemas.microsoft.com/office/drawing/2014/main" id="{A508A22B-284C-4213-BD11-96642274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215" y="966111"/>
            <a:ext cx="512280" cy="10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iat Logo [ Download - Logo - icon ] png svg">
            <a:extLst>
              <a:ext uri="{FF2B5EF4-FFF2-40B4-BE49-F238E27FC236}">
                <a16:creationId xmlns:a16="http://schemas.microsoft.com/office/drawing/2014/main" id="{4E4C4E41-5D07-4333-A1BB-B637D207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53" y="2658413"/>
            <a:ext cx="1679163" cy="16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ternational Potato Center (CIP) - CGIAR">
            <a:extLst>
              <a:ext uri="{FF2B5EF4-FFF2-40B4-BE49-F238E27FC236}">
                <a16:creationId xmlns:a16="http://schemas.microsoft.com/office/drawing/2014/main" id="{ED16C9F0-1F04-4B09-BD2A-5A5CC4C6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076" y="3226606"/>
            <a:ext cx="1679163" cy="6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634C70-E0DA-4AB5-8B51-0D3E0CDCF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382" y="4142670"/>
            <a:ext cx="2100448" cy="522178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D79EE8BE-92FC-4A82-862E-9519EEB85F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5" y="3608536"/>
            <a:ext cx="2118122" cy="1425496"/>
          </a:xfrm>
          <a:prstGeom prst="rect">
            <a:avLst/>
          </a:prstGeom>
        </p:spPr>
      </p:pic>
      <p:pic>
        <p:nvPicPr>
          <p:cNvPr id="1052" name="Picture 28" descr="Beekenkamp Groep">
            <a:extLst>
              <a:ext uri="{FF2B5EF4-FFF2-40B4-BE49-F238E27FC236}">
                <a16:creationId xmlns:a16="http://schemas.microsoft.com/office/drawing/2014/main" id="{F63B3655-1357-4A09-8936-591467F55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" t="27051" r="5301" b="24680"/>
          <a:stretch/>
        </p:blipFill>
        <p:spPr bwMode="auto">
          <a:xfrm>
            <a:off x="5005910" y="4886560"/>
            <a:ext cx="2135310" cy="8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riscoll&amp;#39;s - Sustainable Brands">
            <a:extLst>
              <a:ext uri="{FF2B5EF4-FFF2-40B4-BE49-F238E27FC236}">
                <a16:creationId xmlns:a16="http://schemas.microsoft.com/office/drawing/2014/main" id="{9F34C0F5-E317-452A-B86B-2998EF41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294" y="5010293"/>
            <a:ext cx="1921329" cy="37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ümmen Orange | Dianthus Week">
            <a:extLst>
              <a:ext uri="{FF2B5EF4-FFF2-40B4-BE49-F238E27FC236}">
                <a16:creationId xmlns:a16="http://schemas.microsoft.com/office/drawing/2014/main" id="{70388255-770C-497F-9793-30BE1E57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80" t="33495" r="5749" b="29023"/>
          <a:stretch/>
        </p:blipFill>
        <p:spPr bwMode="auto">
          <a:xfrm>
            <a:off x="9396746" y="4113600"/>
            <a:ext cx="2388534" cy="5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5243175-1089-4953-8E7A-8727C331A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51" y="4820921"/>
            <a:ext cx="1958862" cy="806147"/>
          </a:xfrm>
          <a:prstGeom prst="rect">
            <a:avLst/>
          </a:prstGeom>
        </p:spPr>
      </p:pic>
      <p:sp>
        <p:nvSpPr>
          <p:cNvPr id="8" name="AutoShape 2" descr="Genetwister Technologies B.V.">
            <a:extLst>
              <a:ext uri="{FF2B5EF4-FFF2-40B4-BE49-F238E27FC236}">
                <a16:creationId xmlns:a16="http://schemas.microsoft.com/office/drawing/2014/main" id="{F9DFB8C9-3A91-49C9-822E-B454FCCE61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00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Genetwister Technologies B.V.">
            <a:extLst>
              <a:ext uri="{FF2B5EF4-FFF2-40B4-BE49-F238E27FC236}">
                <a16:creationId xmlns:a16="http://schemas.microsoft.com/office/drawing/2014/main" id="{EE33CE3B-4EEF-4F89-A7D8-FE2F5F307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Enterprise – ResearchSpace">
            <a:extLst>
              <a:ext uri="{FF2B5EF4-FFF2-40B4-BE49-F238E27FC236}">
                <a16:creationId xmlns:a16="http://schemas.microsoft.com/office/drawing/2014/main" id="{135E2E0C-990D-41FC-BF33-112EDA5F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85" r="20538"/>
          <a:stretch/>
        </p:blipFill>
        <p:spPr bwMode="auto">
          <a:xfrm>
            <a:off x="983002" y="1251476"/>
            <a:ext cx="1278976" cy="8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C123AE-851E-48AC-B83B-E0530A91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28" y="4973776"/>
            <a:ext cx="1958862" cy="45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4FF03D4-3624-4E33-ABE5-9C0DA64FB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083" y="2231624"/>
            <a:ext cx="1545753" cy="700419"/>
          </a:xfrm>
          <a:prstGeom prst="rect">
            <a:avLst/>
          </a:prstGeom>
        </p:spPr>
      </p:pic>
      <p:pic>
        <p:nvPicPr>
          <p:cNvPr id="18" name="Picture 17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DB42C1AA-9C4D-4187-80DF-96CC454AC4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678" y="4758907"/>
            <a:ext cx="1129673" cy="933009"/>
          </a:xfrm>
          <a:prstGeom prst="rect">
            <a:avLst/>
          </a:prstGeom>
        </p:spPr>
      </p:pic>
      <p:pic>
        <p:nvPicPr>
          <p:cNvPr id="1036" name="Picture 12" descr="Plant Sciences, Inc">
            <a:extLst>
              <a:ext uri="{FF2B5EF4-FFF2-40B4-BE49-F238E27FC236}">
                <a16:creationId xmlns:a16="http://schemas.microsoft.com/office/drawing/2014/main" id="{4682E593-A160-4CBE-BD45-7984223C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99" y="2225117"/>
            <a:ext cx="1457228" cy="7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of U.S. Potato Farmers | Potatoes USA">
            <a:extLst>
              <a:ext uri="{FF2B5EF4-FFF2-40B4-BE49-F238E27FC236}">
                <a16:creationId xmlns:a16="http://schemas.microsoft.com/office/drawing/2014/main" id="{F6BA35D2-4756-41B0-B600-00D9863E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7" y="3235675"/>
            <a:ext cx="1599689" cy="6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6A7D589F-346A-46CC-A296-9E0359ECAF51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98" t="23585" r="19607" b="23920"/>
          <a:stretch/>
        </p:blipFill>
        <p:spPr>
          <a:xfrm>
            <a:off x="3173080" y="2149300"/>
            <a:ext cx="1405810" cy="845677"/>
          </a:xfrm>
          <a:prstGeom prst="rect">
            <a:avLst/>
          </a:prstGeom>
        </p:spPr>
      </p:pic>
      <p:pic>
        <p:nvPicPr>
          <p:cNvPr id="1040" name="Picture 16" descr="Spring Meadow Nursery">
            <a:extLst>
              <a:ext uri="{FF2B5EF4-FFF2-40B4-BE49-F238E27FC236}">
                <a16:creationId xmlns:a16="http://schemas.microsoft.com/office/drawing/2014/main" id="{F7ABB8BB-F06A-4638-B63E-E6979CF5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2" y="2370383"/>
            <a:ext cx="1807633" cy="5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Home - Star® Roses and Plants">
            <a:extLst>
              <a:ext uri="{FF2B5EF4-FFF2-40B4-BE49-F238E27FC236}">
                <a16:creationId xmlns:a16="http://schemas.microsoft.com/office/drawing/2014/main" id="{906AC51C-4412-4DDB-9285-D2FBA8E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9706" y="3103676"/>
            <a:ext cx="1202613" cy="7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Weeks Roses • Wholesale Rose Grower">
            <a:extLst>
              <a:ext uri="{FF2B5EF4-FFF2-40B4-BE49-F238E27FC236}">
                <a16:creationId xmlns:a16="http://schemas.microsoft.com/office/drawing/2014/main" id="{B6B9584C-FA01-4011-9A80-6F174714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546" y="3948328"/>
            <a:ext cx="1422263" cy="7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DC737-1A69-4C40-8725-2AF44979500D}"/>
              </a:ext>
            </a:extLst>
          </p:cNvPr>
          <p:cNvSpPr txBox="1"/>
          <p:nvPr/>
        </p:nvSpPr>
        <p:spPr>
          <a:xfrm>
            <a:off x="7383751" y="3303663"/>
            <a:ext cx="214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Woolf Roses L.L.C.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F2598-1DAC-4890-B1A3-2A92E47F0574}"/>
              </a:ext>
            </a:extLst>
          </p:cNvPr>
          <p:cNvSpPr txBox="1"/>
          <p:nvPr/>
        </p:nvSpPr>
        <p:spPr>
          <a:xfrm>
            <a:off x="7431778" y="1490619"/>
            <a:ext cx="201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Neuhouse Farms</a:t>
            </a:r>
          </a:p>
        </p:txBody>
      </p:sp>
      <p:pic>
        <p:nvPicPr>
          <p:cNvPr id="34" name="Picture 2" descr="Home">
            <a:extLst>
              <a:ext uri="{FF2B5EF4-FFF2-40B4-BE49-F238E27FC236}">
                <a16:creationId xmlns:a16="http://schemas.microsoft.com/office/drawing/2014/main" id="{92418B83-063C-455D-91B8-5EF944A9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007" y="1554348"/>
            <a:ext cx="1643753" cy="3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68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606" y="0"/>
            <a:ext cx="11928314" cy="1325563"/>
          </a:xfrm>
        </p:spPr>
        <p:txBody>
          <a:bodyPr/>
          <a:lstStyle/>
          <a:p>
            <a:r>
              <a:rPr lang="en-US" dirty="0"/>
              <a:t>Analytical environment for linkage and QTL analysis in polyploids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8" name="Picture 7" descr="A picture containing text, device&#10;&#10;Description automatically generated">
            <a:extLst>
              <a:ext uri="{FF2B5EF4-FFF2-40B4-BE49-F238E27FC236}">
                <a16:creationId xmlns:a16="http://schemas.microsoft.com/office/drawing/2014/main" id="{BEC4E06F-ECAA-2340-A9DD-12D893F1D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46" y="1523666"/>
            <a:ext cx="6620112" cy="427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25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MAPpoly workflow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55E71D2-78D9-AD40-86AA-FA0BDFA03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574" y="1027324"/>
            <a:ext cx="6936851" cy="480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72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Input and quality control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473136E-815A-0843-82BE-0FCEC8CE79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43" y="1127126"/>
            <a:ext cx="4379663" cy="28124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A9981-4E87-6A4C-BA67-C439CF9E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448" y="1041960"/>
            <a:ext cx="4182209" cy="304264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E9B150-051E-4A42-9504-97AC311CE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742" b="23465"/>
          <a:stretch/>
        </p:blipFill>
        <p:spPr>
          <a:xfrm>
            <a:off x="7767656" y="4294718"/>
            <a:ext cx="2428255" cy="15327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5AAD9A-F883-254F-8591-594D11E99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346" y="4408031"/>
            <a:ext cx="5143658" cy="14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1478370" cy="1325563"/>
          </a:xfrm>
        </p:spPr>
        <p:txBody>
          <a:bodyPr/>
          <a:lstStyle/>
          <a:p>
            <a:r>
              <a:rPr lang="en-US" dirty="0"/>
              <a:t>Two-points Rf calculation, grouping, and ordering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35B4F2B3-E4E2-B840-942B-5CC3430E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17" y="792805"/>
            <a:ext cx="4521200" cy="2921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DCD5CA-30C0-4445-AAE7-18A72C8E9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991" y="941506"/>
            <a:ext cx="2549506" cy="24843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0A2CAE-5C75-A04B-914B-C69B6F43B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88" y="3584875"/>
            <a:ext cx="5300912" cy="21015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3CF8F8-A3D1-F24B-803C-ED2B3447D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69540"/>
            <a:ext cx="4765191" cy="188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441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Phasing and multilocus re-estimation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B881AE9-B45F-4E42-949F-1E7A149CD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0" y="954773"/>
            <a:ext cx="4237794" cy="233659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7D80F9-4392-0141-BE03-315390DBB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24270" r="6428" b="1980"/>
          <a:stretch/>
        </p:blipFill>
        <p:spPr bwMode="auto">
          <a:xfrm>
            <a:off x="6630557" y="1016317"/>
            <a:ext cx="4795520" cy="238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159CE0-09BE-4E4D-87F3-22021FED6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844" y="3662822"/>
            <a:ext cx="2886644" cy="21788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4F0BF0-A373-E34C-8DAD-4E947F35FF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8"/>
          <a:stretch/>
        </p:blipFill>
        <p:spPr>
          <a:xfrm>
            <a:off x="9221357" y="3662821"/>
            <a:ext cx="2406439" cy="21788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CCB304-01DD-1940-B240-C10CC4D7A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847" y="3479483"/>
            <a:ext cx="52324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50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D7141-7689-4CCC-B87F-C88978EFA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47" y="-246193"/>
            <a:ext cx="10515600" cy="1325563"/>
          </a:xfrm>
        </p:spPr>
        <p:txBody>
          <a:bodyPr/>
          <a:lstStyle/>
          <a:p>
            <a:r>
              <a:rPr lang="en-US" dirty="0"/>
              <a:t>Haplotype probability and export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65C56-2AD5-46DA-B985-4361ABE7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4994564" cy="365125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64CBDAB-6872-524B-9EAA-4CF50874F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7" y="1480644"/>
            <a:ext cx="4610141" cy="2297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A27A34-8892-7E4A-80C7-A4C0C43CC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52" y="4405876"/>
            <a:ext cx="5709748" cy="10532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32EC4-E34E-144B-BF0A-4F20C8D3E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61" y="3189835"/>
            <a:ext cx="4610141" cy="2626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26E1D4-CB64-E847-A812-F5840D18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5713" y="835141"/>
            <a:ext cx="3978085" cy="226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293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480" y="365125"/>
            <a:ext cx="1124712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Case study: </a:t>
            </a:r>
            <a:r>
              <a:rPr lang="en-US" dirty="0"/>
              <a:t>Three inter-connected hexaploid sweetpotato families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D6236-A27E-3944-BBB6-7A7E010260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7798" y="1457008"/>
            <a:ext cx="4140768" cy="3473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11F11-698E-DC4A-B0C1-7343D05FB1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8566" y="1457008"/>
            <a:ext cx="4140768" cy="34739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DAE513-960E-1F47-BFE5-73B5027DD495}"/>
              </a:ext>
            </a:extLst>
          </p:cNvPr>
          <p:cNvSpPr txBox="1">
            <a:spLocks/>
          </p:cNvSpPr>
          <p:nvPr/>
        </p:nvSpPr>
        <p:spPr>
          <a:xfrm>
            <a:off x="479730" y="1641892"/>
            <a:ext cx="2708068" cy="34739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/>
              <a:t>SweetGAINS</a:t>
            </a:r>
            <a:r>
              <a:rPr lang="en-US" sz="2000" dirty="0"/>
              <a:t> project: Dr. Hugo Campos (CIP) and Dr. Craig </a:t>
            </a:r>
            <a:r>
              <a:rPr lang="en-US" sz="2000" dirty="0" err="1"/>
              <a:t>Yencho</a:t>
            </a:r>
            <a:r>
              <a:rPr lang="en-US" sz="2000" dirty="0"/>
              <a:t> (NCSU) </a:t>
            </a:r>
          </a:p>
          <a:p>
            <a:r>
              <a:rPr lang="en-US" sz="2000" dirty="0"/>
              <a:t>Parents: Beauregard, Tanzania and New Kawogo</a:t>
            </a:r>
          </a:p>
          <a:p>
            <a:r>
              <a:rPr lang="en-US" sz="2000" dirty="0"/>
              <a:t>Genotyping: GBS  28220 markers</a:t>
            </a:r>
          </a:p>
          <a:p>
            <a:r>
              <a:rPr lang="en-US" sz="2000" dirty="0"/>
              <a:t>Population: 723 individuals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4F2F9-3963-664F-8764-9DBF9DA3C590}"/>
              </a:ext>
            </a:extLst>
          </p:cNvPr>
          <p:cNvSpPr txBox="1"/>
          <p:nvPr/>
        </p:nvSpPr>
        <p:spPr>
          <a:xfrm>
            <a:off x="479730" y="5216108"/>
            <a:ext cx="11336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7160">
              <a:lnSpc>
                <a:spcPct val="90000"/>
              </a:lnSpc>
              <a:spcBef>
                <a:spcPts val="1001"/>
              </a:spcBef>
              <a:buClr>
                <a:srgbClr val="23294C"/>
              </a:buClr>
              <a:buFont typeface="Arial"/>
              <a:buChar char="•"/>
            </a:pPr>
            <a:r>
              <a:rPr lang="en-US" sz="2000" b="1" strike="noStrike" spc="-1" dirty="0"/>
              <a:t>Multiparental map based on connected families</a:t>
            </a:r>
            <a:r>
              <a:rPr lang="en-US" sz="2000" b="0" strike="noStrike" spc="-1" dirty="0"/>
              <a:t>: can be used as </a:t>
            </a:r>
            <a:r>
              <a:rPr lang="en-US" sz="2000" b="0" strike="noStrike" spc="-1" dirty="0">
                <a:sym typeface="Wingdings" pitchFamily="2" charset="2"/>
              </a:rPr>
              <a:t>input to PolyOrigin and other algorithms: will be available soon.</a:t>
            </a:r>
          </a:p>
        </p:txBody>
      </p:sp>
    </p:spTree>
    <p:extLst>
      <p:ext uri="{BB962C8B-B14F-4D97-AF65-F5344CB8AC3E}">
        <p14:creationId xmlns:p14="http://schemas.microsoft.com/office/powerpoint/2010/main" val="591068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631" y="58758"/>
            <a:ext cx="7474527" cy="1325563"/>
          </a:xfrm>
        </p:spPr>
        <p:txBody>
          <a:bodyPr>
            <a:normAutofit/>
          </a:bodyPr>
          <a:lstStyle/>
          <a:p>
            <a:r>
              <a:rPr lang="en-US" dirty="0"/>
              <a:t>BT-TB-NKB genetic linkage map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2E14E-531B-E740-9AD2-B333A527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66160" y="6217920"/>
            <a:ext cx="5000501" cy="427512"/>
          </a:xfrm>
        </p:spPr>
        <p:txBody>
          <a:bodyPr/>
          <a:lstStyle/>
          <a:p>
            <a:r>
              <a:rPr lang="en-US" dirty="0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E6C602-B5A0-3A42-A287-6E1B25E45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4461" y="5975388"/>
            <a:ext cx="1067539" cy="882612"/>
          </a:xfrm>
          <a:prstGeom prst="rect">
            <a:avLst/>
          </a:prstGeom>
        </p:spPr>
      </p:pic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68DB4D56-D840-2B49-A46A-112B8A6C26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425" y="987135"/>
            <a:ext cx="8829149" cy="48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18631</TotalTime>
  <Words>769</Words>
  <Application>Microsoft Macintosh PowerPoint</Application>
  <PresentationFormat>Widescreen</PresentationFormat>
  <Paragraphs>84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Franklin Gothic Book</vt:lpstr>
      <vt:lpstr>Helvetica Neue</vt:lpstr>
      <vt:lpstr>Symbol</vt:lpstr>
      <vt:lpstr>Wingdings</vt:lpstr>
      <vt:lpstr>Office Theme</vt:lpstr>
      <vt:lpstr>MAPpoly and QTLpoly updates  </vt:lpstr>
      <vt:lpstr>Analytical environment for linkage and QTL analysis in polyploids</vt:lpstr>
      <vt:lpstr>MAPpoly workflow</vt:lpstr>
      <vt:lpstr>Input and quality control</vt:lpstr>
      <vt:lpstr>Two-points Rf calculation, grouping, and ordering</vt:lpstr>
      <vt:lpstr>Phasing and multilocus re-estimation</vt:lpstr>
      <vt:lpstr>Haplotype probability and export</vt:lpstr>
      <vt:lpstr>Case study: Three inter-connected hexaploid sweetpotato families </vt:lpstr>
      <vt:lpstr>BT-TB-NKB genetic linkage map </vt:lpstr>
      <vt:lpstr>Haplotyping in BT-TB-NKB – Chromosome 15 </vt:lpstr>
      <vt:lpstr>Code demonstration </vt:lpstr>
      <vt:lpstr>QTL mapping in polyploids</vt:lpstr>
      <vt:lpstr>How to solve the n&lt;&lt;p problem?</vt:lpstr>
      <vt:lpstr>Expected relationship matrices</vt:lpstr>
      <vt:lpstr>How to solve the n&lt;&lt;p problem?</vt:lpstr>
      <vt:lpstr>Perspectives</vt:lpstr>
      <vt:lpstr>Code demonstration</vt:lpstr>
      <vt:lpstr>Project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Baum, Delany</dc:creator>
  <cp:lastModifiedBy>Marcelo Mollinari</cp:lastModifiedBy>
  <cp:revision>57</cp:revision>
  <dcterms:created xsi:type="dcterms:W3CDTF">2021-07-08T18:34:46Z</dcterms:created>
  <dcterms:modified xsi:type="dcterms:W3CDTF">2022-01-13T15:29:52Z</dcterms:modified>
</cp:coreProperties>
</file>